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59" r:id="rId3"/>
  </p:sldMasterIdLst>
  <p:notesMasterIdLst>
    <p:notesMasterId r:id="rId17"/>
  </p:notesMasterIdLst>
  <p:handoutMasterIdLst>
    <p:handoutMasterId r:id="rId18"/>
  </p:handoutMasterIdLst>
  <p:sldIdLst>
    <p:sldId id="256" r:id="rId4"/>
    <p:sldId id="306" r:id="rId5"/>
    <p:sldId id="263" r:id="rId6"/>
    <p:sldId id="273" r:id="rId7"/>
    <p:sldId id="264" r:id="rId8"/>
    <p:sldId id="276" r:id="rId9"/>
    <p:sldId id="296" r:id="rId10"/>
    <p:sldId id="305" r:id="rId11"/>
    <p:sldId id="275" r:id="rId12"/>
    <p:sldId id="287" r:id="rId13"/>
    <p:sldId id="304" r:id="rId14"/>
    <p:sldId id="302" r:id="rId15"/>
    <p:sldId id="258" r:id="rId16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25">
          <p15:clr>
            <a:srgbClr val="A4A3A4"/>
          </p15:clr>
        </p15:guide>
        <p15:guide id="3" pos="73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ardo Cezar Grizend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0" autoAdjust="0"/>
    <p:restoredTop sz="86378"/>
  </p:normalViewPr>
  <p:slideViewPr>
    <p:cSldViewPr snapToGrid="0">
      <p:cViewPr>
        <p:scale>
          <a:sx n="47" d="100"/>
          <a:sy n="47" d="100"/>
        </p:scale>
        <p:origin x="1704" y="514"/>
      </p:cViewPr>
      <p:guideLst>
        <p:guide orient="horz" pos="3997"/>
        <p:guide pos="325"/>
        <p:guide pos="73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0CCA20D-E96F-704D-9C86-4EAACB08A3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7D9210-C714-C944-BE15-9CDAB00D0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9A376AA-9B35-4297-9BFC-D0773E119C6D}" type="datetimeFigureOut">
              <a:rPr lang="pt-BR"/>
              <a:pPr>
                <a:defRPr/>
              </a:pPr>
              <a:t>27/08/2019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8DCFA01-40B4-2C42-A932-4978F924B5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6D4108-8BAC-1748-8648-E7FB43B60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99A7D9B-444B-4F9D-8C33-BF51B4A455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933EA6F-246D-104A-BB5E-9AA3177F6D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5A0ED2-A57D-D643-B89D-06BF316644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672D560-943F-4890-B194-E861595A3BB4}" type="datetimeFigureOut">
              <a:rPr lang="pt-BR"/>
              <a:pPr>
                <a:defRPr/>
              </a:pPr>
              <a:t>27/08/2019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B3E5B273-4A2A-D74F-AE4E-D46E95DC32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647FC882-BECC-3C42-A03C-70569E51E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os estilos de texto mestres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9B9210-FC0F-234D-B581-6B2D022247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27427F-CE8A-FB48-88D2-34532B561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468D033-9B04-4F03-95A5-BBFF1F21B1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A76B28-264A-4333-AA33-44D0E14895A2}" type="slidenum">
              <a:rPr lang="pt-BR" altLang="pt-BR" smtClean="0"/>
              <a:pPr>
                <a:spcBef>
                  <a:spcPct val="0"/>
                </a:spcBef>
              </a:pPr>
              <a:t>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2360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pt-BR" smtClean="0">
              <a:latin typeface="Arial" panose="020B0604020202020204" pitchFamily="34" charset="0"/>
            </a:endParaRPr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15900" indent="-21431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EEEF958E-04FE-4A2C-8F20-8882C5360ED6}" type="slidenum">
              <a:rPr lang="pt-BR" altLang="pt-BR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SzPct val="45000"/>
              </a:pPr>
              <a:t>3</a:t>
            </a:fld>
            <a:endParaRPr lang="pt-BR" altLang="pt-BR" smtClean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A76B28-264A-4333-AA33-44D0E14895A2}" type="slidenum">
              <a:rPr lang="pt-BR" altLang="pt-BR" smtClean="0"/>
              <a:pPr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33CED8-3400-4A06-8A48-C55C16EF4F68}" type="slidenum">
              <a:rPr lang="pt-BR" altLang="pt-B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0050" cy="3082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15900" indent="-21431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A09C6CE5-EDE7-4486-AE3D-22FD0F0A96C7}" type="slidenum">
              <a:rPr lang="pt-BR" altLang="pt-BR" smtClean="0"/>
              <a:pPr>
                <a:spcBef>
                  <a:spcPct val="0"/>
                </a:spcBef>
                <a:buSzPct val="45000"/>
              </a:pPr>
              <a:t>7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81238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33CED8-3400-4A06-8A48-C55C16EF4F68}" type="slidenum">
              <a:rPr lang="pt-BR" altLang="pt-B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60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1143000"/>
            <a:ext cx="5480050" cy="3082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pt-BR" smtClean="0">
              <a:latin typeface="Arial" panose="020B0604020202020204" pitchFamily="34" charset="0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15900" indent="-214313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B8A8AE25-CC42-42BF-ADF4-CFEC81D6A838}" type="slidenum">
              <a:rPr lang="pt-BR" altLang="pt-BR" sz="1300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SzPct val="45000"/>
              </a:pPr>
              <a:t>9</a:t>
            </a:fld>
            <a:endParaRPr lang="pt-BR" altLang="pt-BR" sz="130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pt-BR" smtClean="0">
              <a:latin typeface="Arial" panose="020B0604020202020204" pitchFamily="34" charset="0"/>
            </a:endParaRPr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7124B9-3D36-4A23-8A36-85C5BDFA95BF}" type="slidenum">
              <a:rPr lang="pt-BR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/>
              <a:t>11</a:t>
            </a:fld>
            <a:endParaRPr lang="pt-BR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738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pt-BR" smtClean="0">
              <a:latin typeface="Arial" panose="020B0604020202020204" pitchFamily="34" charset="0"/>
            </a:endParaRP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392780-F6F9-4CAB-9F7C-606EC462CFB1}" type="slidenum">
              <a:rPr lang="pt-BR" altLang="pt-BR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/>
              <a:t>12</a:t>
            </a:fld>
            <a:endParaRPr lang="pt-BR" altLang="pt-BR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0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1"/>
          <p:cNvSpPr>
            <a:spLocks noGrp="1"/>
          </p:cNvSpPr>
          <p:nvPr>
            <p:ph sz="quarter" idx="10"/>
          </p:nvPr>
        </p:nvSpPr>
        <p:spPr>
          <a:xfrm>
            <a:off x="609599" y="3200401"/>
            <a:ext cx="3972339" cy="19020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 baseline="0">
                <a:solidFill>
                  <a:srgbClr val="174193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8102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36" y="57150"/>
            <a:ext cx="6900197" cy="4082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857250"/>
            <a:ext cx="11484429" cy="53197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65196-DC30-4301-BEE7-2516846A3FB2}" type="slidenum">
              <a:rPr/>
              <a:pPr>
                <a:defRPr/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185779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57521" y="3791728"/>
            <a:ext cx="3889928" cy="693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pt-BR" dirty="0"/>
              <a:t>Clique para editar estilo do título mestre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0"/>
          </p:nvPr>
        </p:nvSpPr>
        <p:spPr>
          <a:xfrm>
            <a:off x="4457521" y="4560691"/>
            <a:ext cx="3889927" cy="464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Espaço Reservado para Conteúdo 7"/>
          <p:cNvSpPr>
            <a:spLocks noGrp="1"/>
          </p:cNvSpPr>
          <p:nvPr>
            <p:ph sz="quarter" idx="11"/>
          </p:nvPr>
        </p:nvSpPr>
        <p:spPr>
          <a:xfrm>
            <a:off x="4457521" y="5101056"/>
            <a:ext cx="3889927" cy="464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93072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ítulo 6"/>
          <p:cNvSpPr>
            <a:spLocks noGrp="1"/>
          </p:cNvSpPr>
          <p:nvPr>
            <p:ph type="title"/>
          </p:nvPr>
        </p:nvSpPr>
        <p:spPr>
          <a:xfrm>
            <a:off x="609599" y="3136900"/>
            <a:ext cx="5254487" cy="878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2400">
                <a:solidFill>
                  <a:srgbClr val="174193"/>
                </a:solidFill>
              </a:defRPr>
            </a:lvl1pPr>
          </a:lstStyle>
          <a:p>
            <a:r>
              <a:rPr lang="pt-BR" dirty="0"/>
              <a:t>Clique para editar estilo do título mestre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0"/>
          </p:nvPr>
        </p:nvSpPr>
        <p:spPr>
          <a:xfrm>
            <a:off x="609599" y="4094922"/>
            <a:ext cx="3892827" cy="944218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85234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239353" y="1412776"/>
            <a:ext cx="10561173" cy="5097562"/>
          </a:xfrm>
          <a:prstGeom prst="rect">
            <a:avLst/>
          </a:prstGeom>
        </p:spPr>
        <p:txBody>
          <a:bodyPr/>
          <a:lstStyle>
            <a:lvl1pPr>
              <a:defRPr sz="1591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59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59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591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59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4"/>
          </p:nvPr>
        </p:nvSpPr>
        <p:spPr>
          <a:xfrm>
            <a:off x="239353" y="268064"/>
            <a:ext cx="10561173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5"/>
          </p:nvPr>
        </p:nvSpPr>
        <p:spPr>
          <a:xfrm>
            <a:off x="239713" y="6510338"/>
            <a:ext cx="2844800" cy="19685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5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5598E66-F4C8-45AD-A208-3E38B4557931}" type="datetime1">
              <a:rPr lang="pt-BR"/>
              <a:pPr>
                <a:defRPr/>
              </a:pPr>
              <a:t>27/08/2019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6"/>
          </p:nvPr>
        </p:nvSpPr>
        <p:spPr>
          <a:xfrm>
            <a:off x="3214688" y="6510338"/>
            <a:ext cx="7586662" cy="19685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lang="pt-BR" sz="95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7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lang="pt-BR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D175B60-9195-41B1-AA34-6C8831E0E624}" type="slidenum">
              <a:rPr/>
              <a:pPr>
                <a:defRPr/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11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>
            <a:spLocks noGrp="1"/>
          </p:cNvSpPr>
          <p:nvPr>
            <p:ph type="title"/>
          </p:nvPr>
        </p:nvSpPr>
        <p:spPr>
          <a:xfrm>
            <a:off x="405266" y="97972"/>
            <a:ext cx="6311348" cy="124239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pt-BR" dirty="0"/>
              <a:t>Clique para editar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629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428851" y="1774371"/>
            <a:ext cx="5613400" cy="4508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405266" y="97972"/>
            <a:ext cx="6311348" cy="124239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pt-BR" dirty="0"/>
              <a:t>Clique para editar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5845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405266" y="1752600"/>
            <a:ext cx="5237162" cy="4508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6062663" y="1752600"/>
            <a:ext cx="5613400" cy="4508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405266" y="97972"/>
            <a:ext cx="6311348" cy="1242390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pt-BR" dirty="0"/>
              <a:t>Clique para editar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93638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0606" y="325313"/>
            <a:ext cx="7785464" cy="51071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82DE5-DB69-43B8-AD56-8D6F625BF689}" type="slidenum">
              <a:rPr/>
              <a:pPr>
                <a:defRPr/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118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239353" y="1412776"/>
            <a:ext cx="10561173" cy="5040560"/>
          </a:xfrm>
          <a:prstGeom prst="rect">
            <a:avLst/>
          </a:prstGeom>
        </p:spPr>
        <p:txBody>
          <a:bodyPr/>
          <a:lstStyle>
            <a:lvl1pPr>
              <a:defRPr sz="1591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59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59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591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59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4"/>
          </p:nvPr>
        </p:nvSpPr>
        <p:spPr>
          <a:xfrm>
            <a:off x="239353" y="268064"/>
            <a:ext cx="10561173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5"/>
          </p:nvPr>
        </p:nvSpPr>
        <p:spPr>
          <a:xfrm>
            <a:off x="239713" y="6510338"/>
            <a:ext cx="2844800" cy="19685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5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5598E66-F4C8-45AD-A208-3E38B4557931}" type="datetime1">
              <a:rPr lang="pt-BR"/>
              <a:pPr>
                <a:defRPr/>
              </a:pPr>
              <a:t>27/08/2019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6"/>
          </p:nvPr>
        </p:nvSpPr>
        <p:spPr>
          <a:xfrm>
            <a:off x="3214688" y="6510338"/>
            <a:ext cx="7586662" cy="19685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lang="pt-BR" sz="95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7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lang="pt-BR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D175B60-9195-41B1-AA34-6C8831E0E624}" type="slidenum">
              <a:rPr/>
              <a:pPr>
                <a:defRPr/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550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11"/>
          <p:cNvSpPr>
            <a:spLocks noGrp="1"/>
          </p:cNvSpPr>
          <p:nvPr>
            <p:ph type="body" sz="quarter" idx="14"/>
          </p:nvPr>
        </p:nvSpPr>
        <p:spPr>
          <a:xfrm>
            <a:off x="239353" y="260648"/>
            <a:ext cx="10561173" cy="92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239353" y="1412776"/>
            <a:ext cx="10561173" cy="5040560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5"/>
          </p:nvPr>
        </p:nvSpPr>
        <p:spPr>
          <a:xfrm>
            <a:off x="239713" y="6510338"/>
            <a:ext cx="2844800" cy="19685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1C5B2EE-2ED6-48E5-8F1C-E2A462293C46}" type="datetime1">
              <a:rPr lang="pt-BR"/>
              <a:pPr>
                <a:defRPr/>
              </a:pPr>
              <a:t>27/08/2019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6"/>
          </p:nvPr>
        </p:nvSpPr>
        <p:spPr>
          <a:xfrm>
            <a:off x="3216275" y="6510338"/>
            <a:ext cx="7585075" cy="19685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lang="pt-BR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7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lang="pt-BR"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C23D413-F1A5-49EA-96AC-8549481D6261}" type="slidenum">
              <a:rPr/>
              <a:pPr>
                <a:defRPr/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07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5632450"/>
            <a:ext cx="87979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3436043" cy="13320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80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266700"/>
            <a:ext cx="1949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9455" y="266701"/>
            <a:ext cx="2098323" cy="813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5" r:id="rId4"/>
    <p:sldLayoutId id="2147483876" r:id="rId5"/>
    <p:sldLayoutId id="2147483877" r:id="rId6"/>
    <p:sldLayoutId id="2147483879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5632450"/>
            <a:ext cx="87979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duardo.grizendi@rnp.br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s://viaipe.rnp.b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telesintese.com.br/eduardo-grizendi-a-uberizacao-das-redes-de-telecomunicaco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5"/>
          <p:cNvSpPr txBox="1">
            <a:spLocks/>
          </p:cNvSpPr>
          <p:nvPr/>
        </p:nvSpPr>
        <p:spPr bwMode="auto">
          <a:xfrm>
            <a:off x="2860321" y="3902654"/>
            <a:ext cx="5106812" cy="133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alt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Eduardo </a:t>
            </a:r>
            <a:r>
              <a:rPr lang="pt-BR" altLang="pt-B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Grizendi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altLang="pt-B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RNP</a:t>
            </a:r>
            <a:endParaRPr lang="pt-BR" altLang="pt-B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7" name="Título 6"/>
          <p:cNvSpPr txBox="1">
            <a:spLocks/>
          </p:cNvSpPr>
          <p:nvPr/>
        </p:nvSpPr>
        <p:spPr bwMode="auto">
          <a:xfrm>
            <a:off x="2860321" y="1961163"/>
            <a:ext cx="5700890" cy="121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alt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Painel: Redes de Governo</a:t>
            </a:r>
          </a:p>
          <a:p>
            <a:pPr>
              <a:lnSpc>
                <a:spcPct val="90000"/>
              </a:lnSpc>
            </a:pPr>
            <a:r>
              <a:rPr lang="en-US" alt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pt-BR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</a:t>
            </a:r>
            <a:r>
              <a:rPr lang="en-US" alt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RNP</a:t>
            </a:r>
            <a:endParaRPr lang="pt-BR" alt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62"/>
          <p:cNvSpPr txBox="1">
            <a:spLocks noChangeArrowheads="1"/>
          </p:cNvSpPr>
          <p:nvPr/>
        </p:nvSpPr>
        <p:spPr bwMode="auto">
          <a:xfrm>
            <a:off x="2363259" y="262731"/>
            <a:ext cx="7501466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 b="1" dirty="0">
                <a:latin typeface="Verdana" panose="020B0604030504040204" pitchFamily="34" charset="0"/>
              </a:rPr>
              <a:t>E</a:t>
            </a:r>
            <a:r>
              <a:rPr lang="pt-BR" altLang="pt-BR" sz="2800" b="1" dirty="0" smtClean="0">
                <a:latin typeface="Verdana" panose="020B0604030504040204" pitchFamily="34" charset="0"/>
              </a:rPr>
              <a:t>xemplo de construção </a:t>
            </a:r>
            <a:r>
              <a:rPr lang="pt-BR" altLang="pt-BR" sz="2800" b="1" dirty="0">
                <a:latin typeface="Verdana" panose="020B0604030504040204" pitchFamily="34" charset="0"/>
              </a:rPr>
              <a:t>de </a:t>
            </a:r>
            <a:r>
              <a:rPr lang="pt-BR" altLang="pt-BR" sz="2800" b="1" dirty="0" err="1">
                <a:latin typeface="Verdana" panose="020B0604030504040204" pitchFamily="34" charset="0"/>
              </a:rPr>
              <a:t>bakchaul</a:t>
            </a:r>
            <a:r>
              <a:rPr lang="pt-BR" altLang="pt-BR" sz="2800" b="1" dirty="0">
                <a:latin typeface="Verdana" panose="020B0604030504040204" pitchFamily="34" charset="0"/>
              </a:rPr>
              <a:t> </a:t>
            </a:r>
            <a:r>
              <a:rPr lang="pt-BR" altLang="pt-BR" sz="2800" b="1" dirty="0" smtClean="0">
                <a:latin typeface="Verdana" panose="020B0604030504040204" pitchFamily="34" charset="0"/>
              </a:rPr>
              <a:t>e redes metropolitanas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 b="1" dirty="0" smtClean="0">
                <a:latin typeface="Verdana" panose="020B0604030504040204" pitchFamily="34" charset="0"/>
              </a:rPr>
              <a:t>Parceria </a:t>
            </a:r>
            <a:r>
              <a:rPr lang="pt-BR" altLang="pt-BR" sz="2800" b="1" dirty="0">
                <a:latin typeface="Verdana" panose="020B0604030504040204" pitchFamily="34" charset="0"/>
              </a:rPr>
              <a:t>com </a:t>
            </a:r>
            <a:r>
              <a:rPr lang="pt-BR" altLang="pt-BR" sz="2800" b="1" dirty="0" smtClean="0">
                <a:latin typeface="Verdana" panose="020B0604030504040204" pitchFamily="34" charset="0"/>
              </a:rPr>
              <a:t>o Estado &amp; Provedores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800" b="1" dirty="0" err="1" smtClean="0">
                <a:latin typeface="Verdana" panose="020B0604030504040204" pitchFamily="34" charset="0"/>
              </a:rPr>
              <a:t>RePEPE</a:t>
            </a:r>
            <a:endParaRPr lang="pt-BR" altLang="pt-BR" sz="2800" b="1" dirty="0">
              <a:latin typeface="Verdana" panose="020B0604030504040204" pitchFamily="34" charset="0"/>
            </a:endParaRPr>
          </a:p>
        </p:txBody>
      </p:sp>
      <p:pic>
        <p:nvPicPr>
          <p:cNvPr id="3584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463800"/>
            <a:ext cx="1143158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CaixaDeTexto 8"/>
          <p:cNvSpPr txBox="1">
            <a:spLocks noChangeArrowheads="1"/>
          </p:cNvSpPr>
          <p:nvPr/>
        </p:nvSpPr>
        <p:spPr bwMode="auto">
          <a:xfrm>
            <a:off x="3665538" y="6099175"/>
            <a:ext cx="1417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>
                <a:solidFill>
                  <a:schemeClr val="accent1"/>
                </a:solidFill>
              </a:rPr>
              <a:t>Atel Telecom</a:t>
            </a:r>
          </a:p>
        </p:txBody>
      </p:sp>
      <p:pic>
        <p:nvPicPr>
          <p:cNvPr id="35845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5494338"/>
            <a:ext cx="5508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1941513"/>
            <a:ext cx="854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Callout: Line 44">
            <a:extLst>
              <a:ext uri="{FF2B5EF4-FFF2-40B4-BE49-F238E27FC236}">
                <a16:creationId xmlns:a16="http://schemas.microsoft.com/office/drawing/2014/main" id="{6CC60429-AFF9-45CD-966D-472CC5A927DE}"/>
              </a:ext>
            </a:extLst>
          </p:cNvPr>
          <p:cNvSpPr/>
          <p:nvPr/>
        </p:nvSpPr>
        <p:spPr>
          <a:xfrm>
            <a:off x="8712200" y="1825315"/>
            <a:ext cx="1152525" cy="551483"/>
          </a:xfrm>
          <a:prstGeom prst="borderCallout1">
            <a:avLst>
              <a:gd name="adj1" fmla="val 28331"/>
              <a:gd name="adj2" fmla="val 95056"/>
              <a:gd name="adj3" fmla="val 429024"/>
              <a:gd name="adj4" fmla="val -5479"/>
            </a:avLst>
          </a:prstGeom>
          <a:solidFill>
            <a:srgbClr val="00206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/>
              <a:t>Rede</a:t>
            </a:r>
          </a:p>
          <a:p>
            <a:pPr algn="ctr">
              <a:defRPr/>
            </a:pPr>
            <a:r>
              <a:rPr lang="en-US" sz="1400" b="1" dirty="0"/>
              <a:t>GIGALÉGUAS</a:t>
            </a:r>
            <a:endParaRPr lang="pt-BR" sz="1400" b="1" dirty="0"/>
          </a:p>
        </p:txBody>
      </p:sp>
      <p:sp>
        <p:nvSpPr>
          <p:cNvPr id="2" name="Elipse 1"/>
          <p:cNvSpPr/>
          <p:nvPr/>
        </p:nvSpPr>
        <p:spPr>
          <a:xfrm>
            <a:off x="8207022" y="3951110"/>
            <a:ext cx="587022" cy="47413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00" y="1328375"/>
            <a:ext cx="3279027" cy="294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Espaço Reservado para Texto 3"/>
          <p:cNvSpPr>
            <a:spLocks noGrp="1"/>
          </p:cNvSpPr>
          <p:nvPr>
            <p:ph type="body" sz="quarter" idx="14"/>
          </p:nvPr>
        </p:nvSpPr>
        <p:spPr bwMode="auto">
          <a:xfrm>
            <a:off x="2384723" y="306606"/>
            <a:ext cx="6791325" cy="9682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338"/>
              </a:spcBef>
            </a:pPr>
            <a:r>
              <a:rPr lang="pt-BR" altLang="pt-BR" dirty="0" smtClean="0">
                <a:solidFill>
                  <a:schemeClr val="tx1"/>
                </a:solidFill>
                <a:latin typeface="Verdana" panose="020B0604030504040204" pitchFamily="34" charset="0"/>
              </a:rPr>
              <a:t>Compartilhamento de infraestrutura</a:t>
            </a:r>
          </a:p>
          <a:p>
            <a:pPr>
              <a:spcBef>
                <a:spcPts val="1338"/>
              </a:spcBef>
            </a:pPr>
            <a:r>
              <a:rPr lang="pt-BR" altLang="pt-BR" dirty="0" smtClean="0">
                <a:solidFill>
                  <a:schemeClr val="tx1"/>
                </a:solidFill>
                <a:latin typeface="Verdana" panose="020B0604030504040204" pitchFamily="34" charset="0"/>
              </a:rPr>
              <a:t>Pontos Importantes</a:t>
            </a:r>
          </a:p>
        </p:txBody>
      </p:sp>
      <p:sp>
        <p:nvSpPr>
          <p:cNvPr id="52227" name="CaixaDeTexto 6"/>
          <p:cNvSpPr txBox="1">
            <a:spLocks noChangeArrowheads="1"/>
          </p:cNvSpPr>
          <p:nvPr/>
        </p:nvSpPr>
        <p:spPr bwMode="auto">
          <a:xfrm>
            <a:off x="373941" y="1893806"/>
            <a:ext cx="5701947" cy="399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1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Segregação Rede RNP x Rede do Provedor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‒"/>
            </a:pPr>
            <a:r>
              <a:rPr lang="pt-BR" altLang="pt-BR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Trechos entre localidades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‒"/>
            </a:pPr>
            <a:r>
              <a:rPr lang="pt-BR" altLang="pt-BR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Redes Metropolitanas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‒"/>
            </a:pPr>
            <a:r>
              <a:rPr lang="en-US" altLang="pt-BR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Backbone</a:t>
            </a:r>
            <a:endParaRPr lang="pt-BR" altLang="pt-BR" dirty="0" smtClean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</a:t>
            </a: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/NOC/Service Desk distintos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‒"/>
            </a:pPr>
            <a:r>
              <a:rPr lang="pt-BR" altLang="pt-BR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O&amp;M/</a:t>
            </a:r>
            <a:r>
              <a:rPr lang="pt-BR" altLang="pt-BR" dirty="0" err="1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remote</a:t>
            </a:r>
            <a:r>
              <a:rPr lang="pt-BR" altLang="pt-BR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dirty="0" err="1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hands</a:t>
            </a:r>
            <a:r>
              <a:rPr lang="pt-BR" altLang="pt-BR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nas localidades para uso </a:t>
            </a:r>
            <a:r>
              <a:rPr lang="pt-BR" altLang="pt-BR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um e de outro </a:t>
            </a:r>
            <a:endParaRPr lang="pt-BR" altLang="pt-BR" dirty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 aos nossos clientes tem que ser o objetivo final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Payback</a:t>
            </a: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CAPEX/OPEX, TCO, $$$,...</a:t>
            </a:r>
          </a:p>
          <a:p>
            <a:pPr marL="0" indent="0"/>
            <a:endParaRPr lang="pt-BR" altLang="pt-BR" sz="1600" dirty="0" smtClean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7857579" y="3358372"/>
            <a:ext cx="3640545" cy="2184062"/>
            <a:chOff x="5260975" y="1720850"/>
            <a:chExt cx="6819900" cy="4416425"/>
          </a:xfrm>
        </p:grpSpPr>
        <p:pic>
          <p:nvPicPr>
            <p:cNvPr id="8" name="Imagem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975" y="1720850"/>
              <a:ext cx="6819900" cy="441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ixaDeTexto 9"/>
            <p:cNvSpPr txBox="1">
              <a:spLocks noChangeArrowheads="1"/>
            </p:cNvSpPr>
            <p:nvPr/>
          </p:nvSpPr>
          <p:spPr bwMode="auto">
            <a:xfrm>
              <a:off x="7485063" y="1795463"/>
              <a:ext cx="3986773" cy="56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sz="1200" b="1" dirty="0">
                  <a:solidFill>
                    <a:srgbClr val="FFFF00"/>
                  </a:solidFill>
                </a:rPr>
                <a:t>Infovia Potiguar + CHESF</a:t>
              </a:r>
            </a:p>
          </p:txBody>
        </p:sp>
      </p:grp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386" y="4943012"/>
            <a:ext cx="4361627" cy="179392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727606" y="2566316"/>
            <a:ext cx="729599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Infraestrutura é como criança: colocou no mundo, tem que cuidar!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3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22" y="1128456"/>
            <a:ext cx="3037578" cy="272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ítulo 1"/>
          <p:cNvSpPr>
            <a:spLocks noGrp="1"/>
          </p:cNvSpPr>
          <p:nvPr>
            <p:ph type="title"/>
          </p:nvPr>
        </p:nvSpPr>
        <p:spPr>
          <a:xfrm>
            <a:off x="2709483" y="368765"/>
            <a:ext cx="7269162" cy="48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338"/>
              </a:spcBef>
              <a:buFont typeface="Arial" panose="020B0604020202020204" pitchFamily="34" charset="0"/>
              <a:buNone/>
            </a:pPr>
            <a:r>
              <a:rPr lang="pt-BR" altLang="pt-BR" sz="2800" b="1" dirty="0">
                <a:latin typeface="Verdana" panose="020B0604030504040204" pitchFamily="34" charset="0"/>
                <a:ea typeface="+mn-ea"/>
                <a:cs typeface="+mn-cs"/>
              </a:rPr>
              <a:t>Conclusões </a:t>
            </a:r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19588" y="1669938"/>
            <a:ext cx="4379790" cy="3455217"/>
          </a:xfrm>
          <a:prstGeom prst="rect">
            <a:avLst/>
          </a:prstGeom>
        </p:spPr>
        <p:txBody>
          <a:bodyPr lIns="0" tIns="0" rIns="0" bIns="0"/>
          <a:lstStyle/>
          <a:p>
            <a:pPr marL="358730" lvl="1" indent="-358730">
              <a:spcBef>
                <a:spcPct val="20000"/>
              </a:spcBef>
              <a:defRPr/>
            </a:pPr>
            <a:r>
              <a:rPr lang="pt-BR" altLang="pt-BR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Backbone 100 G “</a:t>
            </a:r>
            <a:r>
              <a:rPr lang="pt-BR" altLang="pt-BR" sz="1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pt-BR" altLang="pt-BR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altLang="pt-BR" sz="1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going</a:t>
            </a:r>
            <a:r>
              <a:rPr lang="pt-BR" altLang="pt-BR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  <a:p>
            <a:pPr marL="358730" lvl="1" indent="-358730">
              <a:spcBef>
                <a:spcPct val="20000"/>
              </a:spcBef>
              <a:defRPr/>
            </a:pPr>
            <a:r>
              <a:rPr lang="pt-BR" alt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pt-BR" altLang="pt-BR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arceria com provedores</a:t>
            </a:r>
          </a:p>
          <a:p>
            <a:pPr marL="590466" lvl="1" indent="-380952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pt-BR" altLang="pt-BR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Backhauls</a:t>
            </a:r>
            <a:r>
              <a:rPr lang="pt-BR" altLang="pt-B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e redes metropolitanas</a:t>
            </a:r>
          </a:p>
          <a:p>
            <a:pPr marL="590466" lvl="1" indent="-380952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pt-BR" altLang="pt-B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Construção conjunta, permuta</a:t>
            </a:r>
          </a:p>
          <a:p>
            <a:pPr marL="358730" lvl="1" indent="-358730">
              <a:spcBef>
                <a:spcPct val="20000"/>
              </a:spcBef>
              <a:defRPr/>
            </a:pPr>
            <a:r>
              <a:rPr lang="pt-BR" altLang="pt-BR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Contratação de circuitos de provedores </a:t>
            </a:r>
          </a:p>
          <a:p>
            <a:pPr marL="590466" lvl="1" indent="-380952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pt-BR" altLang="pt-B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Para atendimento no interior</a:t>
            </a:r>
          </a:p>
          <a:p>
            <a:pPr marL="590466" lvl="1" indent="-380952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pt-BR" altLang="pt-BR" sz="1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Clear-channel</a:t>
            </a:r>
            <a:r>
              <a:rPr lang="pt-BR" altLang="pt-BR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 &amp; Internet Comercial </a:t>
            </a:r>
          </a:p>
          <a:p>
            <a:pPr marL="358730" lvl="1" indent="-358730">
              <a:spcBef>
                <a:spcPct val="20000"/>
              </a:spcBef>
              <a:defRPr/>
            </a:pPr>
            <a:r>
              <a:rPr lang="en-US" altLang="pt-BR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Licença</a:t>
            </a:r>
            <a:r>
              <a:rPr lang="en-US" altLang="pt-BR" sz="1800" b="1" dirty="0">
                <a:latin typeface="Verdana" panose="020B0604030504040204" pitchFamily="34" charset="0"/>
                <a:ea typeface="Verdana" panose="020B0604030504040204" pitchFamily="34" charset="0"/>
              </a:rPr>
              <a:t> SLE da </a:t>
            </a:r>
            <a:r>
              <a:rPr lang="en-US" altLang="pt-BR" sz="1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Anatel</a:t>
            </a:r>
            <a:r>
              <a:rPr lang="en-US" altLang="pt-BR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altLang="pt-BR" sz="1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uso</a:t>
            </a:r>
            <a:r>
              <a:rPr lang="en-US" altLang="pt-BR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pt-BR" sz="18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restrito</a:t>
            </a:r>
            <a:endParaRPr lang="pt-BR" altLang="pt-BR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58730" lvl="1" indent="-358730">
              <a:spcBef>
                <a:spcPct val="20000"/>
              </a:spcBef>
              <a:defRPr/>
            </a:pPr>
            <a:endParaRPr lang="pt-BR" altLang="pt-BR" sz="18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>
              <a:defRPr/>
            </a:pPr>
            <a:endParaRPr lang="pt-BR" altLang="pt-BR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90557" lvl="1" indent="-227138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pt-BR" altLang="pt-BR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90557" lvl="1" indent="-227138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pt-BR" altLang="pt-BR" sz="12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7106" name="Picture 4" descr="Mapa_nacional_redecomep_dez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76" y="1669938"/>
            <a:ext cx="4665080" cy="46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669" y="1128456"/>
            <a:ext cx="6448661" cy="53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/>
          </p:nvPr>
        </p:nvSpPr>
        <p:spPr bwMode="auto">
          <a:xfrm>
            <a:off x="1111250" y="2016125"/>
            <a:ext cx="3889375" cy="693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Obrigado(a)!</a:t>
            </a:r>
          </a:p>
        </p:txBody>
      </p:sp>
      <p:sp>
        <p:nvSpPr>
          <p:cNvPr id="56323" name="Espaço Reservado para Conteúdo 2"/>
          <p:cNvSpPr txBox="1">
            <a:spLocks/>
          </p:cNvSpPr>
          <p:nvPr/>
        </p:nvSpPr>
        <p:spPr bwMode="auto">
          <a:xfrm>
            <a:off x="1111250" y="3611563"/>
            <a:ext cx="3889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altLang="pt-BR"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Eduardo Grizendi</a:t>
            </a:r>
          </a:p>
        </p:txBody>
      </p:sp>
      <p:sp>
        <p:nvSpPr>
          <p:cNvPr id="56324" name="Espaço Reservado para Conteúdo 3"/>
          <p:cNvSpPr>
            <a:spLocks noGrp="1"/>
          </p:cNvSpPr>
          <p:nvPr>
            <p:ph sz="quarter" idx="11"/>
          </p:nvPr>
        </p:nvSpPr>
        <p:spPr bwMode="auto">
          <a:xfrm>
            <a:off x="1111250" y="4343400"/>
            <a:ext cx="4306888" cy="544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pt-BR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eduardo.grizendi@rnp.br</a:t>
            </a:r>
            <a:r>
              <a:rPr lang="en-US" altLang="pt-BR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altLang="pt-BR" sz="200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Espaço Reservado para Conteúdo 2"/>
          <p:cNvSpPr>
            <a:spLocks noGrp="1"/>
          </p:cNvSpPr>
          <p:nvPr>
            <p:ph sz="quarter" idx="13"/>
          </p:nvPr>
        </p:nvSpPr>
        <p:spPr bwMode="auto">
          <a:xfrm>
            <a:off x="510445" y="1233328"/>
            <a:ext cx="10864183" cy="547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9988" tIns="46794" rIns="89988" bIns="46794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Associação civil sem fins lucrativos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Organização Social (OS) vinculada ao MCTIC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Licença SLE da Anatel:</a:t>
            </a:r>
          </a:p>
          <a:p>
            <a:pPr marL="798513" lvl="1" indent="-342900">
              <a:spcBef>
                <a:spcPct val="20000"/>
              </a:spcBef>
              <a:buFont typeface="Verdana" panose="020B0604030504040204" pitchFamily="34" charset="0"/>
              <a:buChar char="‒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Interesse restrito </a:t>
            </a:r>
            <a:r>
              <a:rPr lang="pt-BR" altLang="pt-BR" sz="1800" i="1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“…para projetar e operar os serviços de rede internet avançada para colaboração e comunicação </a:t>
            </a:r>
            <a:r>
              <a:rPr lang="pt-BR" altLang="pt-BR" sz="1800" b="1" i="1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 ensino e pesquisa</a:t>
            </a:r>
            <a:r>
              <a:rPr lang="pt-BR" altLang="pt-BR" sz="1800" i="1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por prazo indeterminado, sem caráter de exclusividade, em âmbito interior e internacional e tendo como área de prestação do serviço todo território nacional</a:t>
            </a:r>
            <a:r>
              <a:rPr lang="pt-BR" altLang="pt-BR" sz="18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 dirty="0">
                <a:solidFill>
                  <a:srgbClr val="000000"/>
                </a:solidFill>
                <a:latin typeface="Verdana" panose="020B0604030504040204" pitchFamily="34" charset="0"/>
              </a:rPr>
              <a:t>≅ </a:t>
            </a:r>
            <a:r>
              <a:rPr lang="pt-BR" altLang="pt-B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300 colaborares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3 unidades (Campinas, Brasília e Rio de Janeiro)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27 PoPs,  12 </a:t>
            </a:r>
            <a:r>
              <a:rPr lang="pt-BR" altLang="pt-BR" sz="20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PoAs</a:t>
            </a:r>
            <a:endParaRPr lang="pt-BR" altLang="pt-BR" sz="20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 dirty="0">
                <a:solidFill>
                  <a:srgbClr val="000000"/>
                </a:solidFill>
                <a:latin typeface="Verdana" panose="020B0604030504040204" pitchFamily="34" charset="0"/>
              </a:rPr>
              <a:t>≅ </a:t>
            </a:r>
            <a:r>
              <a:rPr lang="pt-BR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1.500 campi conectados de universidades e instituições de pesquisa</a:t>
            </a:r>
            <a:endParaRPr lang="pt-BR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Backbone nacional </a:t>
            </a:r>
            <a:r>
              <a:rPr lang="pt-BR" altLang="pt-BR" sz="2000" b="1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multigigabit</a:t>
            </a:r>
            <a:endParaRPr lang="pt-BR" altLang="pt-BR" sz="20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798513" lvl="1" indent="-342900">
              <a:spcBef>
                <a:spcPct val="20000"/>
              </a:spcBef>
              <a:buFont typeface="Verdana" panose="020B0604030504040204" pitchFamily="34" charset="0"/>
              <a:buChar char="‒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Presença em todos os Estados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Redes metropolitanas próprias</a:t>
            </a:r>
          </a:p>
          <a:p>
            <a:pPr marL="798513" lvl="1" indent="-342900">
              <a:spcBef>
                <a:spcPct val="20000"/>
              </a:spcBef>
              <a:buFont typeface="Verdana" panose="020B0604030504040204" pitchFamily="34" charset="0"/>
              <a:buChar char="‒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18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Capitais e algumas cidades do interior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altLang="pt-BR" sz="2000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altLang="pt-BR" sz="20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7650" name="Espaço Reservado para Texto 4"/>
          <p:cNvSpPr>
            <a:spLocks noGrp="1"/>
          </p:cNvSpPr>
          <p:nvPr>
            <p:ph type="body" sz="quarter" idx="14"/>
          </p:nvPr>
        </p:nvSpPr>
        <p:spPr bwMode="auto">
          <a:xfrm>
            <a:off x="3019129" y="304640"/>
            <a:ext cx="4991015" cy="928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dirty="0" smtClean="0">
                <a:solidFill>
                  <a:schemeClr val="tx1"/>
                </a:solidFill>
                <a:latin typeface="Verdana" panose="020B0604030504040204" pitchFamily="34" charset="0"/>
              </a:rPr>
              <a:t>RNP</a:t>
            </a:r>
          </a:p>
        </p:txBody>
      </p:sp>
    </p:spTree>
    <p:extLst>
      <p:ext uri="{BB962C8B-B14F-4D97-AF65-F5344CB8AC3E}">
        <p14:creationId xmlns:p14="http://schemas.microsoft.com/office/powerpoint/2010/main" val="20693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sz="quarter" idx="13"/>
          </p:nvPr>
        </p:nvSpPr>
        <p:spPr bwMode="auto">
          <a:xfrm>
            <a:off x="358775" y="1770063"/>
            <a:ext cx="4679950" cy="3795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9988" tIns="46794" rIns="89988" bIns="46794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Backbone </a:t>
            </a:r>
            <a:r>
              <a:rPr lang="pt-BR" altLang="pt-BR" sz="2000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Multigigabit</a:t>
            </a:r>
            <a:endParaRPr lang="pt-BR" altLang="pt-BR" sz="20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Totalmente em fibra óptica</a:t>
            </a:r>
          </a:p>
          <a:p>
            <a: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altLang="pt-BR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Pontos de Presença (PoPs) em todas as </a:t>
            </a:r>
            <a:r>
              <a:rPr lang="pt-BR" altLang="pt-BR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capitais</a:t>
            </a:r>
            <a:endParaRPr lang="pt-BR" altLang="pt-BR" sz="20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4339" name="CustomShape 2"/>
          <p:cNvSpPr>
            <a:spLocks noChangeArrowheads="1"/>
          </p:cNvSpPr>
          <p:nvPr/>
        </p:nvSpPr>
        <p:spPr bwMode="auto">
          <a:xfrm>
            <a:off x="2832989" y="411226"/>
            <a:ext cx="71818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338"/>
              </a:spcBef>
              <a:buFont typeface="Arial" panose="020B0604020202020204" pitchFamily="34" charset="0"/>
              <a:buNone/>
            </a:pPr>
            <a:r>
              <a:rPr lang="pt-BR" altLang="pt-BR" sz="2800" b="1">
                <a:latin typeface="Verdana" panose="020B0604030504040204" pitchFamily="34" charset="0"/>
              </a:rPr>
              <a:t>Backbone atual 2019</a:t>
            </a:r>
          </a:p>
        </p:txBody>
      </p:sp>
      <p:pic>
        <p:nvPicPr>
          <p:cNvPr id="14340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1266825"/>
            <a:ext cx="5984875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Mapa_nacional_redecomep_dez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01" y="844919"/>
            <a:ext cx="6064655" cy="579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Espaço Reservado para Texto 4"/>
          <p:cNvSpPr>
            <a:spLocks noGrp="1"/>
          </p:cNvSpPr>
          <p:nvPr>
            <p:ph type="body" sz="quarter" idx="14"/>
          </p:nvPr>
        </p:nvSpPr>
        <p:spPr bwMode="auto">
          <a:xfrm>
            <a:off x="2741427" y="259850"/>
            <a:ext cx="7640638" cy="836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dirty="0" smtClean="0">
                <a:solidFill>
                  <a:schemeClr val="tx1"/>
                </a:solidFill>
                <a:latin typeface="Verdana" panose="020B0604030504040204" pitchFamily="34" charset="0"/>
              </a:rPr>
              <a:t>Redes metropolitanas atuais (</a:t>
            </a:r>
            <a:r>
              <a:rPr lang="pt-BR" altLang="pt-BR" dirty="0" err="1" smtClean="0">
                <a:solidFill>
                  <a:schemeClr val="tx1"/>
                </a:solidFill>
                <a:latin typeface="Verdana" panose="020B0604030504040204" pitchFamily="34" charset="0"/>
              </a:rPr>
              <a:t>Redecomeps</a:t>
            </a:r>
            <a:r>
              <a:rPr lang="pt-BR" altLang="pt-BR" dirty="0" smtClean="0">
                <a:solidFill>
                  <a:schemeClr val="tx1"/>
                </a:solidFill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347376" y="1251753"/>
            <a:ext cx="6214370" cy="53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Construção própria, operacionais em 36 cidades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 capitais 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 cidades do interior</a:t>
            </a:r>
          </a:p>
          <a:p>
            <a:pPr marL="0" algn="just"/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 implantação 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Senhor do Bonfim, Ilhéus e Itabuna, Vitória da Conquista, ...(BA)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Ponta Grossa e Londrina (PR)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Codó, Imperatriz e Pinheiro (MA)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Dourados (MS)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Caicó, Currais Novos, Mossoró, ...(RN)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Garanhuns e Serra Talhada (PE)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en-US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Santa Maria (RS)</a:t>
            </a:r>
            <a:endParaRPr lang="pt-BR" altLang="pt-BR" sz="1600" dirty="0" smtClean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algn="just"/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projeto</a:t>
            </a:r>
            <a:endParaRPr lang="pt-BR" altLang="pt-BR" sz="1600" dirty="0" smtClean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Foz do Iguaçu (PR)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Blumenau e Chapecó (SC)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Osório (RS)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979376" y="3408011"/>
            <a:ext cx="812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/>
              <a:t>GigaLéguas</a:t>
            </a:r>
            <a:endParaRPr lang="pt-BR" sz="900" dirty="0"/>
          </a:p>
        </p:txBody>
      </p:sp>
      <p:cxnSp>
        <p:nvCxnSpPr>
          <p:cNvPr id="5" name="Conector reto 4"/>
          <p:cNvCxnSpPr/>
          <p:nvPr/>
        </p:nvCxnSpPr>
        <p:spPr>
          <a:xfrm flipH="1" flipV="1">
            <a:off x="10600267" y="3523427"/>
            <a:ext cx="428979" cy="70261"/>
          </a:xfrm>
          <a:prstGeom prst="line">
            <a:avLst/>
          </a:prstGeom>
          <a:ln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106720"/>
            <a:ext cx="6118225" cy="549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Espaço Reservado para Texto 2"/>
          <p:cNvSpPr>
            <a:spLocks noGrp="1"/>
          </p:cNvSpPr>
          <p:nvPr>
            <p:ph type="body" sz="quarter" idx="14"/>
          </p:nvPr>
        </p:nvSpPr>
        <p:spPr bwMode="auto">
          <a:xfrm>
            <a:off x="2624138" y="460023"/>
            <a:ext cx="6294437" cy="415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338"/>
              </a:spcBef>
            </a:pPr>
            <a:r>
              <a:rPr lang="pt-BR" altLang="en-US" dirty="0" smtClean="0">
                <a:solidFill>
                  <a:schemeClr val="tx1"/>
                </a:solidFill>
                <a:latin typeface="Verdana" panose="020B0604030504040204" pitchFamily="34" charset="0"/>
              </a:rPr>
              <a:t>Backbone 2022  - Parceiros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598488" y="1517650"/>
            <a:ext cx="4457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en-US" sz="1600" b="1" u="sng" dirty="0">
                <a:ea typeface="Verdana" panose="020B0604030504040204" pitchFamily="34" charset="0"/>
                <a:cs typeface="Arial" panose="020B0604020202020204" pitchFamily="34" charset="0"/>
              </a:rPr>
              <a:t>NE:</a:t>
            </a:r>
            <a:r>
              <a:rPr lang="pt-BR" altLang="en-US" sz="1591" dirty="0"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pt-BR" altLang="en-US" sz="1591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pt-BR" altLang="en-US" sz="1600" dirty="0">
                <a:ea typeface="Verdana" panose="020B0604030504040204" pitchFamily="34" charset="0"/>
                <a:cs typeface="Arial" panose="020B0604020202020204" pitchFamily="34" charset="0"/>
              </a:rPr>
              <a:t>CHESF (acordo assinado em Set/2016)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598488" y="2244725"/>
            <a:ext cx="4733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en-US" sz="1600" b="1" u="sng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&amp; CO: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en-US"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Furnas (acordo assinado em Nov/2017)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615950" y="3097213"/>
            <a:ext cx="4440238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en-US" sz="1600" b="1" u="sng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 &amp; CO: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en-US"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Furnas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en-US"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Eletrosul (acordo assinado em Jan/2018)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en-US"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Provedores (permutas)</a:t>
            </a:r>
          </a:p>
        </p:txBody>
      </p:sp>
      <p:sp>
        <p:nvSpPr>
          <p:cNvPr id="15" name="Elipse 14"/>
          <p:cNvSpPr/>
          <p:nvPr/>
        </p:nvSpPr>
        <p:spPr>
          <a:xfrm rot="414364">
            <a:off x="6954838" y="1897063"/>
            <a:ext cx="2836862" cy="2622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1908"/>
          </a:p>
        </p:txBody>
      </p:sp>
      <p:sp>
        <p:nvSpPr>
          <p:cNvPr id="17" name="Elipse 16"/>
          <p:cNvSpPr/>
          <p:nvPr/>
        </p:nvSpPr>
        <p:spPr>
          <a:xfrm>
            <a:off x="8521700" y="3908425"/>
            <a:ext cx="1689100" cy="12144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1908"/>
          </a:p>
        </p:txBody>
      </p:sp>
      <p:sp>
        <p:nvSpPr>
          <p:cNvPr id="19" name="Elipse 18"/>
          <p:cNvSpPr/>
          <p:nvPr/>
        </p:nvSpPr>
        <p:spPr>
          <a:xfrm>
            <a:off x="8027988" y="4473575"/>
            <a:ext cx="1069975" cy="1641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1908"/>
          </a:p>
        </p:txBody>
      </p:sp>
      <p:pic>
        <p:nvPicPr>
          <p:cNvPr id="16394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763963"/>
            <a:ext cx="104457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CaixaDeTexto 11"/>
          <p:cNvSpPr txBox="1">
            <a:spLocks noChangeArrowheads="1"/>
          </p:cNvSpPr>
          <p:nvPr/>
        </p:nvSpPr>
        <p:spPr bwMode="auto">
          <a:xfrm>
            <a:off x="6769100" y="2525713"/>
            <a:ext cx="4714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419" altLang="pt-BR" sz="1100" b="1">
                <a:solidFill>
                  <a:srgbClr val="FF0000"/>
                </a:solidFill>
              </a:rPr>
              <a:t>CDC</a:t>
            </a:r>
          </a:p>
        </p:txBody>
      </p:sp>
      <p:sp>
        <p:nvSpPr>
          <p:cNvPr id="16396" name="CaixaDeTexto 12"/>
          <p:cNvSpPr txBox="1">
            <a:spLocks noChangeArrowheads="1"/>
          </p:cNvSpPr>
          <p:nvPr/>
        </p:nvSpPr>
        <p:spPr bwMode="auto">
          <a:xfrm>
            <a:off x="9880600" y="2960688"/>
            <a:ext cx="4714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419" altLang="pt-BR" sz="1100" b="1">
                <a:solidFill>
                  <a:srgbClr val="FF0000"/>
                </a:solidFill>
              </a:rPr>
              <a:t>CDC</a:t>
            </a: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9801225" y="2020888"/>
            <a:ext cx="887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419" altLang="pt-BR" sz="1400" b="1">
                <a:solidFill>
                  <a:srgbClr val="FF0000"/>
                </a:solidFill>
              </a:rPr>
              <a:t>GXP</a:t>
            </a:r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630238" y="4368800"/>
            <a:ext cx="44402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en-US" sz="1600" b="1" u="sng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&amp; CO</a:t>
            </a:r>
          </a:p>
          <a:p>
            <a:pPr>
              <a:buClr>
                <a:srgbClr val="000000"/>
              </a:buClr>
              <a:buSzPct val="100000"/>
            </a:pPr>
            <a:r>
              <a:rPr lang="pt-BR" altLang="en-US"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Telebras (acordo assinado em Fev/2019)</a:t>
            </a:r>
          </a:p>
          <a:p>
            <a:pPr>
              <a:buClr>
                <a:srgbClr val="000000"/>
              </a:buClr>
              <a:buSzPct val="100000"/>
            </a:pPr>
            <a:r>
              <a:rPr lang="pt-BR" altLang="en-US"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Provedores (permutas)</a:t>
            </a:r>
          </a:p>
        </p:txBody>
      </p:sp>
      <p:sp>
        <p:nvSpPr>
          <p:cNvPr id="23" name="Elipse 22"/>
          <p:cNvSpPr/>
          <p:nvPr/>
        </p:nvSpPr>
        <p:spPr>
          <a:xfrm rot="414364">
            <a:off x="9424988" y="2362200"/>
            <a:ext cx="1108075" cy="1808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1908"/>
          </a:p>
        </p:txBody>
      </p:sp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630238" y="5422900"/>
            <a:ext cx="444023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en-US" sz="1600" b="1" u="sng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GXP – Global Exchange Point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en-US"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Angola Cables (acordo assinado em Ago/2018)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4" grpId="0"/>
      <p:bldP spid="15" grpId="0" animBg="1"/>
      <p:bldP spid="17" grpId="0" animBg="1"/>
      <p:bldP spid="17" grpId="1" animBg="1"/>
      <p:bldP spid="19" grpId="0" animBg="1"/>
      <p:bldP spid="19" grpId="1" animBg="1"/>
      <p:bldP spid="22" grpId="0"/>
      <p:bldP spid="2" grpId="0"/>
      <p:bldP spid="23" grpId="0" animBg="1"/>
      <p:bldP spid="23" grpId="1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Conteúdo 6"/>
          <p:cNvSpPr>
            <a:spLocks noGrp="1"/>
          </p:cNvSpPr>
          <p:nvPr>
            <p:ph sz="quarter" idx="13"/>
          </p:nvPr>
        </p:nvSpPr>
        <p:spPr bwMode="auto">
          <a:xfrm>
            <a:off x="473869" y="1750961"/>
            <a:ext cx="11575563" cy="37892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algn="just"/>
            <a:r>
              <a:rPr lang="pt-BR" altLang="pt-B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Parceiros </a:t>
            </a:r>
            <a:r>
              <a:rPr lang="pt-BR" altLang="pt-B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Estaduais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ETICE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PRODEST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SECTI-AP/PRODAP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SECTI-PA/PRODEPA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SECTI-RS/PROCERGS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FAPESQ/SECTI-PB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SECTI-PE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Governo do Estado do RN/UFRN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SECTI-SC/FAPESC/CIASC</a:t>
            </a: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en-US" altLang="pt-B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SECTI-BA</a:t>
            </a:r>
            <a:endParaRPr lang="pt-BR" altLang="pt-BR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lvl="1" indent="-342900">
              <a:buFont typeface="Verdana" panose="020B0604030504040204" pitchFamily="34" charset="0"/>
              <a:buChar char="‒"/>
            </a:pPr>
            <a:r>
              <a:rPr lang="pt-BR" altLang="pt-B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</a:p>
        </p:txBody>
      </p:sp>
      <p:sp>
        <p:nvSpPr>
          <p:cNvPr id="32771" name="Espaço Reservado para Texto 1"/>
          <p:cNvSpPr>
            <a:spLocks noGrp="1"/>
          </p:cNvSpPr>
          <p:nvPr>
            <p:ph type="body" sz="quarter" idx="14"/>
          </p:nvPr>
        </p:nvSpPr>
        <p:spPr bwMode="auto">
          <a:xfrm>
            <a:off x="2736359" y="331084"/>
            <a:ext cx="7291388" cy="48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dirty="0" smtClean="0">
                <a:solidFill>
                  <a:schemeClr val="tx1"/>
                </a:solidFill>
                <a:latin typeface="Verdana" panose="020B0604030504040204" pitchFamily="34" charset="0"/>
              </a:rPr>
              <a:t>Parceiros</a:t>
            </a:r>
            <a:endParaRPr lang="pt-BR" altLang="pt-BR" dirty="0" smtClean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657945" y="1375812"/>
            <a:ext cx="11391487" cy="4992331"/>
          </a:xfrm>
          <a:prstGeom prst="ellipse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5400" dirty="0" smtClean="0">
                <a:solidFill>
                  <a:schemeClr val="tx1"/>
                </a:solidFill>
              </a:rPr>
              <a:t>+ </a:t>
            </a:r>
            <a:r>
              <a:rPr lang="pt-BR" sz="5400" dirty="0" smtClean="0">
                <a:solidFill>
                  <a:schemeClr val="tx1"/>
                </a:solidFill>
              </a:rPr>
              <a:t>Provedores</a:t>
            </a:r>
            <a:endParaRPr lang="pt-BR" sz="5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34fe2b35c387ffb66eab688534ae418b347fb556@zim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2936875"/>
            <a:ext cx="8386762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Espaço Reservado para Conteúdo 2"/>
          <p:cNvSpPr>
            <a:spLocks noGrp="1"/>
          </p:cNvSpPr>
          <p:nvPr>
            <p:ph sz="quarter" idx="13"/>
          </p:nvPr>
        </p:nvSpPr>
        <p:spPr bwMode="auto">
          <a:xfrm>
            <a:off x="158750" y="1536700"/>
            <a:ext cx="7712075" cy="158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t-BR" altLang="pt-BR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Distribuição dos circuitos</a:t>
            </a:r>
          </a:p>
          <a:p>
            <a:r>
              <a:rPr lang="pt-BR" altLang="pt-BR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Redes próprias e circuitos contratados no mercado</a:t>
            </a:r>
          </a:p>
          <a:p>
            <a:r>
              <a:rPr lang="pt-BR" altLang="pt-BR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Posição em maio de 2019</a:t>
            </a:r>
          </a:p>
          <a:p>
            <a:r>
              <a:rPr lang="pt-BR" altLang="pt-BR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 80 provedores nacionalmente</a:t>
            </a:r>
          </a:p>
        </p:txBody>
      </p:sp>
      <p:sp>
        <p:nvSpPr>
          <p:cNvPr id="36868" name="Espaço Reservado para Texto 1"/>
          <p:cNvSpPr>
            <a:spLocks noGrp="1"/>
          </p:cNvSpPr>
          <p:nvPr>
            <p:ph type="body" sz="quarter" idx="14"/>
          </p:nvPr>
        </p:nvSpPr>
        <p:spPr bwMode="auto">
          <a:xfrm>
            <a:off x="2536167" y="274206"/>
            <a:ext cx="6851650" cy="79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338"/>
              </a:spcBef>
            </a:pPr>
            <a:r>
              <a:rPr lang="pt-BR" altLang="pt-BR" dirty="0" smtClean="0">
                <a:solidFill>
                  <a:schemeClr val="tx1"/>
                </a:solidFill>
                <a:latin typeface="Verdana" panose="020B0604030504040204" pitchFamily="34" charset="0"/>
              </a:rPr>
              <a:t>Circuitos de operadoras e provedores locais e regionais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51450" y="3370263"/>
            <a:ext cx="5132388" cy="1560512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3180" dirty="0"/>
              <a:t> ~75% dos circuitos contratados, são de provedores locais e regionais</a:t>
            </a:r>
          </a:p>
        </p:txBody>
      </p:sp>
    </p:spTree>
    <p:extLst>
      <p:ext uri="{BB962C8B-B14F-4D97-AF65-F5344CB8AC3E}">
        <p14:creationId xmlns:p14="http://schemas.microsoft.com/office/powerpoint/2010/main" val="25602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Espaço Reservado para Texto 1"/>
          <p:cNvSpPr>
            <a:spLocks noGrp="1"/>
          </p:cNvSpPr>
          <p:nvPr>
            <p:ph type="body" sz="quarter" idx="14"/>
          </p:nvPr>
        </p:nvSpPr>
        <p:spPr bwMode="auto">
          <a:xfrm>
            <a:off x="2437581" y="301607"/>
            <a:ext cx="7610475" cy="4413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dirty="0" smtClean="0">
                <a:solidFill>
                  <a:schemeClr val="tx1"/>
                </a:solidFill>
                <a:latin typeface="Verdana" panose="020B0604030504040204" pitchFamily="34" charset="0"/>
              </a:rPr>
              <a:t>Instituições usuárias X infraestrutura RNP+ Provedores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18" y="1734733"/>
            <a:ext cx="5556601" cy="43494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929680" y="6258945"/>
            <a:ext cx="2106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https://viaipe.rnp.br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047" y="1697589"/>
            <a:ext cx="5320471" cy="442368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 flipH="1">
            <a:off x="8288767" y="6258945"/>
            <a:ext cx="225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Fonte: RNP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 flipH="1">
            <a:off x="2134074" y="1277995"/>
            <a:ext cx="3002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Instituições usuárias</a:t>
            </a:r>
            <a:endParaRPr lang="pt-BR" sz="2000" b="1" dirty="0"/>
          </a:p>
        </p:txBody>
      </p:sp>
      <p:sp>
        <p:nvSpPr>
          <p:cNvPr id="14" name="CaixaDeTexto 13"/>
          <p:cNvSpPr txBox="1"/>
          <p:nvPr/>
        </p:nvSpPr>
        <p:spPr>
          <a:xfrm flipH="1">
            <a:off x="6979023" y="1190588"/>
            <a:ext cx="4193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Infraestrutura RNP + Provedores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249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>
          <a:xfrm>
            <a:off x="2495549" y="244475"/>
            <a:ext cx="7105651" cy="148484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t-BR" altLang="pt-BR" sz="280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rPr>
              <a:t>Parcerias com os Provedores</a:t>
            </a:r>
            <a:br>
              <a:rPr lang="pt-BR" altLang="pt-BR" sz="280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rPr>
              <a:t>Compartilhamento, permuta e construção conjunta em redes </a:t>
            </a:r>
            <a:r>
              <a:rPr lang="pt-BR" altLang="pt-BR" sz="280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rPr>
              <a:t>metropolitanas</a:t>
            </a:r>
          </a:p>
        </p:txBody>
      </p:sp>
      <p:sp>
        <p:nvSpPr>
          <p:cNvPr id="27" name="Espaço Reservado para Conteúdo 2"/>
          <p:cNvSpPr>
            <a:spLocks/>
          </p:cNvSpPr>
          <p:nvPr/>
        </p:nvSpPr>
        <p:spPr bwMode="auto">
          <a:xfrm>
            <a:off x="260348" y="1906411"/>
            <a:ext cx="6699251" cy="46721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8730" lvl="1" indent="-35873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Construção </a:t>
            </a: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conjunta</a:t>
            </a:r>
          </a:p>
          <a:p>
            <a:pPr marL="571500" lvl="1" indent="-3429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‒"/>
              <a:defRPr/>
            </a:pPr>
            <a:r>
              <a:rPr lang="pt-BR" altLang="pt-BR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 provedores selecionados através de processo licitatório</a:t>
            </a:r>
          </a:p>
          <a:p>
            <a:pPr marL="571500" lvl="1" indent="-3429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‒"/>
              <a:defRPr/>
            </a:pPr>
            <a:r>
              <a:rPr lang="pt-BR" altLang="pt-BR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RNP: cabos </a:t>
            </a: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ópticos; </a:t>
            </a:r>
            <a:r>
              <a:rPr lang="pt-BR" altLang="pt-BR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Parceiro: serviço de lançamento</a:t>
            </a:r>
          </a:p>
          <a:p>
            <a:pPr marL="571500" lvl="1" indent="-3429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‒"/>
              <a:defRPr/>
            </a:pPr>
            <a:r>
              <a:rPr lang="pt-BR" altLang="pt-BR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Pelotas,  </a:t>
            </a: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Caruaru, </a:t>
            </a:r>
            <a:r>
              <a:rPr lang="pt-BR" altLang="pt-BR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Mossoró, Caicó, Imperatriz, Senhor do Bonfim, </a:t>
            </a:r>
            <a:r>
              <a:rPr lang="pt-BR" altLang="pt-BR" sz="1600" dirty="0" smtClean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Dourados, Ponta Grossa, …</a:t>
            </a:r>
            <a:endParaRPr lang="pt-BR" altLang="pt-BR" sz="1600" dirty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58730" lvl="1" indent="-35873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Permuta de fibras X manutenção na mesma localidade</a:t>
            </a:r>
          </a:p>
          <a:p>
            <a:pPr marL="571500" lvl="1" indent="-3429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‒"/>
              <a:defRPr/>
            </a:pPr>
            <a:r>
              <a:rPr lang="pt-BR" altLang="pt-BR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RNP: cessão de 1 (um) par de fibras, Parceiro: serviço de manutenção</a:t>
            </a:r>
          </a:p>
          <a:p>
            <a:pPr marL="571500" lvl="1" indent="-3429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‒"/>
              <a:defRPr/>
            </a:pPr>
            <a:r>
              <a:rPr lang="pt-BR" altLang="pt-BR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Petrolina, Rio de Janeiro, Campinas, Boa Vista, Manaus, …</a:t>
            </a:r>
          </a:p>
          <a:p>
            <a:pPr marL="358730" lvl="1" indent="-35873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Permuta de fibras na mesma/diferente localidade(s) ou trecho de longa distância</a:t>
            </a:r>
          </a:p>
          <a:p>
            <a:pPr marL="571500" lvl="1" indent="-3429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‒"/>
              <a:defRPr/>
            </a:pPr>
            <a:r>
              <a:rPr lang="pt-BR" altLang="pt-BR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Fibra x fibra (km-par)  na mesma/diferente localidade</a:t>
            </a:r>
          </a:p>
          <a:p>
            <a:pPr marL="571500" lvl="1" indent="-3429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‒"/>
              <a:defRPr/>
            </a:pPr>
            <a:r>
              <a:rPr lang="pt-BR" altLang="pt-BR" sz="16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Fibra x fibra (km-par) de rede metropolitana por trecho de longa distância 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endParaRPr lang="pt-BR" altLang="pt-BR" sz="20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71500" lvl="1" indent="-3429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‒"/>
              <a:defRPr/>
            </a:pPr>
            <a:endParaRPr lang="pt-BR" altLang="pt-BR" dirty="0">
              <a:solidFill>
                <a:srgbClr val="7F7F7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58730" lvl="1" indent="-35873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t-BR" altLang="pt-BR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312" y="1938866"/>
            <a:ext cx="4676775" cy="14189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326312" y="3664635"/>
            <a:ext cx="408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http://www.telesintese.com.br/eduardo-grizendi-a-uberizacao-das-redes-de-telecomunicacoes/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o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cerram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643</Words>
  <Application>Microsoft Office PowerPoint</Application>
  <PresentationFormat>Widescreen</PresentationFormat>
  <Paragraphs>134</Paragraphs>
  <Slides>13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Times New Roman</vt:lpstr>
      <vt:lpstr>Verdana</vt:lpstr>
      <vt:lpstr>Master Capa</vt:lpstr>
      <vt:lpstr>Miolo</vt:lpstr>
      <vt:lpstr>Encerramento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Parcerias com os Provedores Compartilhamento, permuta e construção conjunta em redes metropolitanas</vt:lpstr>
      <vt:lpstr>Apresentação do PowerPoint</vt:lpstr>
      <vt:lpstr>Apresentação do PowerPoint</vt:lpstr>
      <vt:lpstr>Conclusões </vt:lpstr>
      <vt:lpstr>Obrigado(a)!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Eduardo Cezar Grizendi</cp:lastModifiedBy>
  <cp:revision>144</cp:revision>
  <dcterms:created xsi:type="dcterms:W3CDTF">2018-05-22T16:49:34Z</dcterms:created>
  <dcterms:modified xsi:type="dcterms:W3CDTF">2019-08-27T17:11:54Z</dcterms:modified>
</cp:coreProperties>
</file>